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4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embeddedFontLs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Georgia" pitchFamily="18" charset="0"/>
      <p:regular r:id="rId50"/>
      <p:bold r:id="rId51"/>
      <p:italic r:id="rId52"/>
      <p:boldItalic r:id="rId53"/>
    </p:embeddedFont>
    <p:embeddedFont>
      <p:font typeface="Arial Narrow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D385AE4-C33A-4F28-8C44-9771C095F247}">
  <a:tblStyle styleId="{3D385AE4-C33A-4F28-8C44-9771C095F2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210" y="269"/>
      </p:cViewPr>
      <p:guideLst>
        <p:guide orient="horz" pos="2160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5232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Google Shape;32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5" name="Google Shape;33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Google Shape;3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Google Shape;3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7" name="Google Shape;3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6" name="Google Shape;38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Google Shape;39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Google Shape;40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Google Shape;41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" name="Google Shape;42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Google Shape;4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7" name="Google Shape;43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Google Shape;44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8" name="Google Shape;45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7" name="Google Shape;46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7" name="Google Shape;47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8" name="Google Shape;47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6" name="Google Shape;48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7" name="Google Shape;48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7" name="Google Shape;49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8" name="Google Shape;49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6" name="Google Shape;50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Google Shape;50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0" name="Google Shape;52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Google Shape;53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2" name="Google Shape;53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2" name="Google Shape;54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3" name="Google Shape;54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3" name="Google Shape;55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4" name="Google Shape;55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3" name="Google Shape;56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4" name="Google Shape;56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2" name="Google Shape;57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3" name="Google Shape;57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3" name="Google Shape;58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4" name="Google Shape;58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5" name="Google Shape;59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6" name="Google Shape;59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5" name="Google Shape;60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6" name="Google Shape;60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6" name="Google Shape;61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7" name="Google Shape;61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by Unregisterd version of Xtreme Compressor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 sz="3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99218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 sz="3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аблица" type="tbl">
  <p:cSld name="TAB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 sz="3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аблица" type="tbl">
  <p:cSld name="TABL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 Narrow"/>
              <a:buNone/>
              <a:defRPr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 sz="3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 descr="horizon.png"/>
          <p:cNvPicPr preferRelativeResize="0"/>
          <p:nvPr/>
        </p:nvPicPr>
        <p:blipFill rotWithShape="1">
          <a:blip r:embed="rId2">
            <a:alphaModFix/>
          </a:blip>
          <a:srcRect t="33333"/>
          <a:stretch/>
        </p:blipFill>
        <p:spPr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 sz="3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 sz="3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4800600" y="220980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2"/>
          </p:nvPr>
        </p:nvSpPr>
        <p:spPr>
          <a:xfrm>
            <a:off x="609600" y="220980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 sz="3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3"/>
          </p:nvPr>
        </p:nvSpPr>
        <p:spPr>
          <a:xfrm>
            <a:off x="609600" y="1600199"/>
            <a:ext cx="3733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4"/>
          </p:nvPr>
        </p:nvSpPr>
        <p:spPr>
          <a:xfrm>
            <a:off x="4800600" y="1600199"/>
            <a:ext cx="3733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3962400" y="1447800"/>
            <a:ext cx="4648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612648" y="2547891"/>
            <a:ext cx="2971800" cy="316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2" descr="horizo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>
            <a:spLocks noGrp="1"/>
          </p:cNvSpPr>
          <p:nvPr>
            <p:ph type="pic" idx="2"/>
          </p:nvPr>
        </p:nvSpPr>
        <p:spPr>
          <a:xfrm>
            <a:off x="4657344" y="1447800"/>
            <a:ext cx="3419856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609600" y="2547890"/>
            <a:ext cx="2971800" cy="240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4B07A5"/>
            </a:gs>
            <a:gs pos="0">
              <a:srgbClr val="3B3B3B"/>
            </a:gs>
            <a:gs pos="42000">
              <a:schemeClr val="accent6">
                <a:lumMod val="50000"/>
              </a:schemeClr>
            </a:gs>
            <a:gs pos="64000">
              <a:schemeClr val="dk1"/>
            </a:gs>
          </a:gsLst>
          <a:lin ang="5400000" scaled="0"/>
          <a:tileRect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 descr="horizon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 sz="3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4B07A5"/>
            </a:gs>
            <a:gs pos="0">
              <a:srgbClr val="3B3B3B"/>
            </a:gs>
            <a:gs pos="42000">
              <a:schemeClr val="accent6">
                <a:lumMod val="50000"/>
              </a:schemeClr>
            </a:gs>
            <a:gs pos="64000">
              <a:schemeClr val="dk1"/>
            </a:gs>
          </a:gsLst>
          <a:lin ang="5400000" scaled="0"/>
          <a:tileRect/>
        </a:gra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6" descr="horiz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 Narrow"/>
              <a:buNone/>
              <a:defRPr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33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" Type="http://schemas.openxmlformats.org/officeDocument/2006/relationships/notesSlide" Target="../notesSlides/notesSlide2.xml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10" Type="http://schemas.openxmlformats.org/officeDocument/2006/relationships/slide" Target="slide17.xml"/><Relationship Id="rId19" Type="http://schemas.openxmlformats.org/officeDocument/2006/relationships/slide" Target="slide35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/>
          <p:nvPr/>
        </p:nvSpPr>
        <p:spPr>
          <a:xfrm>
            <a:off x="377825" y="5586413"/>
            <a:ext cx="8397875" cy="708025"/>
          </a:xfrm>
          <a:prstGeom prst="rect">
            <a:avLst/>
          </a:prstGeom>
          <a:solidFill>
            <a:srgbClr val="C00000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Викторина </a:t>
            </a:r>
            <a:endParaRPr dirty="0"/>
          </a:p>
        </p:txBody>
      </p:sp>
      <p:sp>
        <p:nvSpPr>
          <p:cNvPr id="194" name="Google Shape;194;p29"/>
          <p:cNvSpPr/>
          <p:nvPr/>
        </p:nvSpPr>
        <p:spPr>
          <a:xfrm>
            <a:off x="1" y="1174046"/>
            <a:ext cx="9144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ЗАЩИТИ СЕБЯ </a:t>
            </a:r>
            <a:endParaRPr lang="ru-RU" sz="5400" b="1" i="0" u="none" strike="noStrike" cap="none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ru-RU" sz="5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ДРУГИХ </a:t>
            </a:r>
            <a:endParaRPr b="1"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ТЕРРОРИЗМА</a:t>
            </a:r>
            <a:endParaRPr sz="54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/>
        </p:nvSpPr>
        <p:spPr>
          <a:xfrm>
            <a:off x="7251700" y="5899150"/>
            <a:ext cx="1409700" cy="522288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266699" y="5913438"/>
            <a:ext cx="185571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38">
            <a:hlinkClick r:id="rId3" action="ppaction://hlinksldjump"/>
          </p:cNvPr>
          <p:cNvSpPr/>
          <p:nvPr/>
        </p:nvSpPr>
        <p:spPr>
          <a:xfrm>
            <a:off x="1257300" y="6515100"/>
            <a:ext cx="6477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38"/>
          <p:cNvSpPr/>
          <p:nvPr/>
        </p:nvSpPr>
        <p:spPr>
          <a:xfrm>
            <a:off x="2286000" y="1554163"/>
            <a:ext cx="52578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38"/>
          <p:cNvSpPr/>
          <p:nvPr/>
        </p:nvSpPr>
        <p:spPr>
          <a:xfrm>
            <a:off x="266700" y="429458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38"/>
          <p:cNvSpPr txBox="1"/>
          <p:nvPr/>
        </p:nvSpPr>
        <p:spPr>
          <a:xfrm>
            <a:off x="806450" y="1366748"/>
            <a:ext cx="7378700" cy="1200329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Софья Перовская, приговоренная к повешению, стала первой женщиной в России, казненной по политическому  процессу.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8" name="Google Shape;288;p38" descr="http://www.xliby.ru/istorija/velikie_istoricheskie_sensacii_100_istorii_kotorye_potrjasli_mir/i_0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5701" y="2671424"/>
            <a:ext cx="2339597" cy="3242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 Narrow"/>
              <a:buNone/>
            </a:pPr>
            <a:r>
              <a:rPr lang="ru-RU" sz="3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ЧИСЛА В ПОСЛОВИЦАХ И ПОГОВОРКАХ</a:t>
            </a:r>
            <a:br>
              <a:rPr lang="ru-RU" sz="3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3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500</a:t>
            </a:r>
            <a:endParaRPr sz="3000" b="0" i="0" u="none" strike="noStrike" cap="non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5" name="Google Shape;295;p39"/>
          <p:cNvSpPr/>
          <p:nvPr/>
        </p:nvSpPr>
        <p:spPr>
          <a:xfrm>
            <a:off x="7002463" y="5619750"/>
            <a:ext cx="1600200" cy="585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Georgia"/>
              <a:buNone/>
            </a:pPr>
            <a:r>
              <a:rPr lang="ru-RU" sz="32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3200" b="1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39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39"/>
          <p:cNvSpPr txBox="1"/>
          <p:nvPr/>
        </p:nvSpPr>
        <p:spPr>
          <a:xfrm>
            <a:off x="265113" y="1770972"/>
            <a:ext cx="8723313" cy="52322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ru-RU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такое стокгольмский синдром?</a:t>
            </a:r>
            <a:endParaRPr sz="2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8" name="Google Shape;298;p39" descr="https://pbs.twimg.com/profile_banners/14600630/1428001824/1500x5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113" y="2515171"/>
            <a:ext cx="8599693" cy="2866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/>
          <p:nvPr/>
        </p:nvSpPr>
        <p:spPr>
          <a:xfrm>
            <a:off x="7373938" y="5883275"/>
            <a:ext cx="1412875" cy="52387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40"/>
          <p:cNvSpPr txBox="1"/>
          <p:nvPr/>
        </p:nvSpPr>
        <p:spPr>
          <a:xfrm>
            <a:off x="265113" y="5894388"/>
            <a:ext cx="20586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2800" b="1" dirty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40"/>
          <p:cNvSpPr/>
          <p:nvPr/>
        </p:nvSpPr>
        <p:spPr>
          <a:xfrm>
            <a:off x="265113" y="198638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40"/>
          <p:cNvSpPr txBox="1"/>
          <p:nvPr/>
        </p:nvSpPr>
        <p:spPr>
          <a:xfrm>
            <a:off x="265113" y="960777"/>
            <a:ext cx="8336872" cy="341632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Дружба заложников с захватчиком, возникающая при захвате заложников, когда заложники начинают симпатизировать захватчикам или даже отождествлять себя с ними называется.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термин появился после событий, происходящих в столице Швеции – Стокгольме, 23 августа 1973 года. Бежавший из-под ареста заключенный, ранил полицейского и захватил здание банка вместе с находившимися внутри сотрудниками.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8" name="Google Shape;308;p40" descr="http://www.spletnik.ru/img/__post/c5/61e6aa1d218d_c550a81e9a1bd76d49b87b9b60738408_8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258" y="4377097"/>
            <a:ext cx="3034884" cy="225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0" descr="http://hamodia.com/hamod-uploads/2013/08/stockholm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515327" y="4531653"/>
            <a:ext cx="3751530" cy="194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/>
          <p:nvPr/>
        </p:nvSpPr>
        <p:spPr>
          <a:xfrm>
            <a:off x="7143750" y="5256213"/>
            <a:ext cx="1443038" cy="70802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000"/>
              <a:buFont typeface="Georgia"/>
              <a:buNone/>
            </a:pPr>
            <a:r>
              <a:rPr lang="ru-RU" sz="40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40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41"/>
          <p:cNvSpPr/>
          <p:nvPr/>
        </p:nvSpPr>
        <p:spPr>
          <a:xfrm>
            <a:off x="265113" y="411163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41"/>
          <p:cNvSpPr txBox="1"/>
          <p:nvPr/>
        </p:nvSpPr>
        <p:spPr>
          <a:xfrm>
            <a:off x="279401" y="1177108"/>
            <a:ext cx="8723312" cy="1200329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ru-RU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Как переводится слово террор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ru-RU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что это такое?	</a:t>
            </a:r>
            <a:endParaRPr sz="36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8" name="Google Shape;318;p41" descr="http://2.bp.blogspot.com/-WAcPAKbPnx0/Tl-mzCSYugI/AAAAAAAAEG4/4V5Ymmay8oU/s1600/Horns%2BUp%2BRocks%2BTerror%2B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8409" y="2642206"/>
            <a:ext cx="4454304" cy="222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537" y="2642206"/>
            <a:ext cx="3056138" cy="305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/>
          <p:nvPr/>
        </p:nvSpPr>
        <p:spPr>
          <a:xfrm>
            <a:off x="6931025" y="5978525"/>
            <a:ext cx="1676400" cy="52387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42"/>
          <p:cNvSpPr txBox="1"/>
          <p:nvPr/>
        </p:nvSpPr>
        <p:spPr>
          <a:xfrm>
            <a:off x="481013" y="6076950"/>
            <a:ext cx="1842737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2800" b="1" dirty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42"/>
          <p:cNvSpPr/>
          <p:nvPr/>
        </p:nvSpPr>
        <p:spPr>
          <a:xfrm>
            <a:off x="0" y="228600"/>
            <a:ext cx="489585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42"/>
          <p:cNvSpPr/>
          <p:nvPr/>
        </p:nvSpPr>
        <p:spPr>
          <a:xfrm>
            <a:off x="0" y="169863"/>
            <a:ext cx="9144000" cy="6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42"/>
          <p:cNvSpPr/>
          <p:nvPr/>
        </p:nvSpPr>
        <p:spPr>
          <a:xfrm>
            <a:off x="265113" y="2794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42"/>
          <p:cNvSpPr/>
          <p:nvPr/>
        </p:nvSpPr>
        <p:spPr>
          <a:xfrm>
            <a:off x="265113" y="1253493"/>
            <a:ext cx="8737600" cy="2677656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Терминологически «террор» в переводе с латинского языка означает ужас, страх, устрашение, но единого и общепринятого в мировой теории и практике определения терроризма нет.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1936 по 1981 гг. в мире было предложено более 100 определений терроризма. </a:t>
            </a:r>
            <a:endParaRPr sz="2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1" name="Google Shape;331;p42" descr="http://www.ahtuba34.ru/upload/main/f2f/f2ff2861c5afe22a98a6d4d3fef405f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0847" y="4067773"/>
            <a:ext cx="3638465" cy="2697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 Narrow"/>
              <a:buNone/>
            </a:pPr>
            <a: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БЕЗ СМЕКАЛКИ НИКУДА!</a:t>
            </a:r>
            <a:b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200</a:t>
            </a:r>
            <a:endParaRPr sz="3000" b="0" i="0" u="none" strike="noStrike" cap="non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38" name="Google Shape;338;p43"/>
          <p:cNvSpPr txBox="1"/>
          <p:nvPr/>
        </p:nvSpPr>
        <p:spPr>
          <a:xfrm>
            <a:off x="7102475" y="5167313"/>
            <a:ext cx="1443038" cy="70802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000"/>
              <a:buFont typeface="Georgia"/>
              <a:buNone/>
            </a:pPr>
            <a:r>
              <a:rPr lang="ru-RU" sz="40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40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43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43"/>
          <p:cNvSpPr/>
          <p:nvPr/>
        </p:nvSpPr>
        <p:spPr>
          <a:xfrm>
            <a:off x="227013" y="1578310"/>
            <a:ext cx="8737600" cy="2615781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Человек, которого удерживают силой с целью заставить кого-либо (родственников заложника, представителей власти) совершить определённые действия, выполнить некие обязательства или воздержаться от совершения нежелательных действий ради его освобождения, недопущения его убийства или нанесения вреда его здоровью.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 txBox="1"/>
          <p:nvPr/>
        </p:nvSpPr>
        <p:spPr>
          <a:xfrm>
            <a:off x="7292975" y="5973763"/>
            <a:ext cx="1411288" cy="522287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44"/>
          <p:cNvSpPr txBox="1"/>
          <p:nvPr/>
        </p:nvSpPr>
        <p:spPr>
          <a:xfrm>
            <a:off x="633413" y="6153150"/>
            <a:ext cx="181670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2800" b="1" dirty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44">
            <a:hlinkClick r:id="rId3" action="ppaction://hlinksldjump"/>
          </p:cNvPr>
          <p:cNvSpPr/>
          <p:nvPr/>
        </p:nvSpPr>
        <p:spPr>
          <a:xfrm>
            <a:off x="1295400" y="6496050"/>
            <a:ext cx="641985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44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44"/>
          <p:cNvSpPr/>
          <p:nvPr/>
        </p:nvSpPr>
        <p:spPr>
          <a:xfrm>
            <a:off x="265113" y="5287963"/>
            <a:ext cx="8737600" cy="492122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Заложник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44" descr="http://smoldaily.ru/wp-content/uploads/2015/09/image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297" y="1611692"/>
            <a:ext cx="4565646" cy="30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4" descr="http://files.vm.ru/photo/vecherka/2013/10/doc6cdhazh27le12jve460l_800_48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4986" y="1782389"/>
            <a:ext cx="4110344" cy="2707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 Narrow"/>
              <a:buNone/>
            </a:pPr>
            <a: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БЕЗ СМЕКАЛКИ НИКУДА!</a:t>
            </a:r>
            <a:b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300</a:t>
            </a:r>
            <a:endParaRPr sz="3000" b="0" i="0" u="none" strike="noStrike" cap="non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9" name="Google Shape;359;p45"/>
          <p:cNvSpPr txBox="1"/>
          <p:nvPr/>
        </p:nvSpPr>
        <p:spPr>
          <a:xfrm>
            <a:off x="7115175" y="5256213"/>
            <a:ext cx="1443038" cy="70802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000"/>
              <a:buFont typeface="Georgia"/>
              <a:buNone/>
            </a:pPr>
            <a:r>
              <a:rPr lang="ru-RU" sz="40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40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45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45"/>
          <p:cNvSpPr/>
          <p:nvPr/>
        </p:nvSpPr>
        <p:spPr>
          <a:xfrm>
            <a:off x="265113" y="1670834"/>
            <a:ext cx="8737600" cy="1054263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Иностранный гражданин, завербованный за деньги для участия в военных или террористических действиях.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45" descr="http://www.politonline.ru/image/preview/article/3/7/6/22879376_original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2974" y="3116368"/>
            <a:ext cx="4607511" cy="3029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"/>
          <p:cNvSpPr txBox="1"/>
          <p:nvPr/>
        </p:nvSpPr>
        <p:spPr>
          <a:xfrm>
            <a:off x="6950075" y="6227763"/>
            <a:ext cx="1409700" cy="522287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46"/>
          <p:cNvSpPr txBox="1"/>
          <p:nvPr/>
        </p:nvSpPr>
        <p:spPr>
          <a:xfrm>
            <a:off x="517524" y="6221413"/>
            <a:ext cx="189011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2800" b="1" dirty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46">
            <a:hlinkClick r:id="rId3" action="ppaction://hlinksldjump"/>
          </p:cNvPr>
          <p:cNvSpPr/>
          <p:nvPr/>
        </p:nvSpPr>
        <p:spPr>
          <a:xfrm>
            <a:off x="1584325" y="6529388"/>
            <a:ext cx="645795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46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46"/>
          <p:cNvSpPr/>
          <p:nvPr/>
        </p:nvSpPr>
        <p:spPr>
          <a:xfrm>
            <a:off x="241300" y="4840288"/>
            <a:ext cx="8737600" cy="613245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Наёмник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3" name="Google Shape;373;p46" descr="http://s.fraza.ua/images/2016/03/30/100316_t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9637" y="1368823"/>
            <a:ext cx="5865288" cy="3221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7"/>
          <p:cNvSpPr txBox="1"/>
          <p:nvPr/>
        </p:nvSpPr>
        <p:spPr>
          <a:xfrm>
            <a:off x="7056438" y="4783138"/>
            <a:ext cx="1579562" cy="823912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800"/>
              <a:buFont typeface="Georgia"/>
              <a:buNone/>
            </a:pPr>
            <a:r>
              <a:rPr lang="ru-RU" sz="4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480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47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p47"/>
          <p:cNvSpPr/>
          <p:nvPr/>
        </p:nvSpPr>
        <p:spPr>
          <a:xfrm>
            <a:off x="265113" y="1548876"/>
            <a:ext cx="8737600" cy="1077218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Что означает</a:t>
            </a:r>
            <a:endParaRPr sz="32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слово «талиб»?</a:t>
            </a:r>
            <a:endParaRPr sz="32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82" name="Google Shape;382;p47" descr="https://i1.sndcdn.com/artworks-000109772789-nq2vgn-larg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9537" y="2889681"/>
            <a:ext cx="3424376" cy="342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4B07A5"/>
            </a:gs>
            <a:gs pos="0">
              <a:srgbClr val="3B3B3B"/>
            </a:gs>
            <a:gs pos="80000">
              <a:schemeClr val="accent6">
                <a:lumMod val="50000"/>
              </a:schemeClr>
            </a:gs>
            <a:gs pos="98000">
              <a:schemeClr val="dk1"/>
            </a:gs>
          </a:gsLst>
          <a:lin ang="5400000" scaled="0"/>
          <a:tileRect/>
        </a:gra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30"/>
          <p:cNvGraphicFramePr/>
          <p:nvPr>
            <p:extLst>
              <p:ext uri="{D42A27DB-BD31-4B8C-83A1-F6EECF244321}">
                <p14:modId xmlns:p14="http://schemas.microsoft.com/office/powerpoint/2010/main" val="298369065"/>
              </p:ext>
            </p:extLst>
          </p:nvPr>
        </p:nvGraphicFramePr>
        <p:xfrm>
          <a:off x="446642" y="1930723"/>
          <a:ext cx="8383625" cy="3778640"/>
        </p:xfrm>
        <a:graphic>
          <a:graphicData uri="http://schemas.openxmlformats.org/drawingml/2006/table">
            <a:tbl>
              <a:tblPr>
                <a:noFill/>
                <a:tableStyleId>{3D385AE4-C33A-4F28-8C44-9771C095F247}</a:tableStyleId>
              </a:tblPr>
              <a:tblGrid>
                <a:gridCol w="1487900"/>
                <a:gridCol w="1295325"/>
                <a:gridCol w="1400100"/>
                <a:gridCol w="1400100"/>
                <a:gridCol w="1400100"/>
                <a:gridCol w="1400100"/>
              </a:tblGrid>
              <a:tr h="892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История терроризма</a:t>
                      </a:r>
                      <a:endParaRPr dirty="0"/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 action="ppaction://hlinksldjump"/>
                        </a:rPr>
                        <a:t>1</a:t>
                      </a:r>
                      <a:endParaRPr sz="3200" b="1" i="0" u="none" strike="noStrike" cap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 dirty="0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4" action="ppaction://hlinksldjump"/>
                        </a:rPr>
                        <a:t>2</a:t>
                      </a:r>
                      <a:endParaRPr sz="3200" b="1" i="0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5" action="ppaction://hlinksldjump"/>
                        </a:rPr>
                        <a:t>3</a:t>
                      </a:r>
                      <a:endParaRPr sz="32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6" action="ppaction://hlinksldjump"/>
                        </a:rPr>
                        <a:t>4</a:t>
                      </a:r>
                      <a:endParaRPr sz="32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7" action="ppaction://hlinksldjump"/>
                        </a:rPr>
                        <a:t>5</a:t>
                      </a:r>
                      <a:endParaRPr sz="32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6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Термины и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6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определения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 Narrow"/>
                        <a:buNone/>
                      </a:pPr>
                      <a:endParaRPr sz="16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 dirty="0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8" action="ppaction://hlinksldjump"/>
                        </a:rPr>
                        <a:t>1</a:t>
                      </a:r>
                      <a:endParaRPr sz="3200" b="1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 dirty="0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9" action="ppaction://hlinksldjump"/>
                        </a:rPr>
                        <a:t>2</a:t>
                      </a:r>
                      <a:endParaRPr sz="3200" b="1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 dirty="0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0" action="ppaction://hlinksldjump"/>
                        </a:rPr>
                        <a:t>3</a:t>
                      </a:r>
                      <a:endParaRPr sz="3200" b="1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1" action="ppaction://hlinksldjump"/>
                        </a:rPr>
                        <a:t>4</a:t>
                      </a:r>
                      <a:endParaRPr sz="32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2" action="ppaction://hlinksldjump"/>
                        </a:rPr>
                        <a:t>5</a:t>
                      </a:r>
                      <a:endParaRPr sz="32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3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6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Виды террористической деятельн</a:t>
                      </a:r>
                      <a:r>
                        <a:rPr lang="ru-RU" sz="18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ости</a:t>
                      </a:r>
                      <a:endParaRPr/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3" action="ppaction://hlinksldjump"/>
                        </a:rPr>
                        <a:t>1</a:t>
                      </a:r>
                      <a:endParaRPr sz="3200" b="1" i="0" u="none" strike="noStrike" cap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4" action="ppaction://hlinksldjump"/>
                        </a:rPr>
                        <a:t>2</a:t>
                      </a:r>
                      <a:endParaRPr sz="3200" b="1" i="0" u="none" strike="noStrike" cap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5" action="ppaction://hlinksldjump"/>
                        </a:rPr>
                        <a:t>3</a:t>
                      </a:r>
                      <a:endParaRPr sz="3200" b="1" i="0" u="none" strike="noStrike" cap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6" action="ppaction://hlinksldjump"/>
                        </a:rPr>
                        <a:t>4</a:t>
                      </a:r>
                      <a:endParaRPr sz="3200" b="1" i="0" u="none" strike="noStrike" cap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7" action="ppaction://hlinksldjump"/>
                        </a:rPr>
                        <a:t>5</a:t>
                      </a:r>
                      <a:endParaRPr sz="3200" b="1" i="0" u="none" strike="noStrike" cap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74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6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Терроризм-угроза обществу</a:t>
                      </a:r>
                      <a:endParaRPr/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8" action="ppaction://hlinksldjump"/>
                        </a:rPr>
                        <a:t>1</a:t>
                      </a:r>
                      <a:endParaRPr sz="3200" b="1" i="0" u="none" strike="noStrike" cap="none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19" action="ppaction://hlinksldjump"/>
                        </a:rPr>
                        <a:t>2</a:t>
                      </a:r>
                      <a:endParaRPr sz="3200" b="1" i="0" u="none" strike="noStrike" cap="none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20" action="ppaction://hlinksldjump"/>
                        </a:rPr>
                        <a:t>3</a:t>
                      </a:r>
                      <a:endParaRPr sz="3200" b="1" i="0" u="none" strike="noStrike" cap="none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21" action="ppaction://hlinksldjump"/>
                        </a:rPr>
                        <a:t>4</a:t>
                      </a:r>
                      <a:endParaRPr sz="3200" b="1" i="0" u="none" strike="noStrike" cap="none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ru-RU" sz="3200" b="1" i="0" u="sng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22" action="ppaction://hlinksldjump"/>
                        </a:rPr>
                        <a:t>5</a:t>
                      </a:r>
                      <a:endParaRPr sz="3200" b="1" i="0" u="none" strike="noStrike" cap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02" name="Google Shape;202;p30"/>
          <p:cNvSpPr txBox="1"/>
          <p:nvPr/>
        </p:nvSpPr>
        <p:spPr>
          <a:xfrm>
            <a:off x="3700463" y="6191821"/>
            <a:ext cx="167481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None/>
            </a:pPr>
            <a:r>
              <a:rPr lang="ru-RU" sz="32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" action="ppaction://noaction"/>
              </a:rPr>
              <a:t>ВЫХОД</a:t>
            </a:r>
            <a:endParaRPr sz="3200" b="0" i="0" u="none" strike="noStrike" cap="none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30"/>
          <p:cNvSpPr/>
          <p:nvPr/>
        </p:nvSpPr>
        <p:spPr>
          <a:xfrm>
            <a:off x="446642" y="177553"/>
            <a:ext cx="839827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ЗАЩИТИ СЕБЯ И ДРУГИХ 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ТЕРРОРИЗМА</a:t>
            </a:r>
            <a:endParaRPr sz="4400" b="1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/>
          <p:nvPr/>
        </p:nvSpPr>
        <p:spPr>
          <a:xfrm>
            <a:off x="7151688" y="6008688"/>
            <a:ext cx="1411287" cy="52387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48"/>
          <p:cNvSpPr txBox="1"/>
          <p:nvPr/>
        </p:nvSpPr>
        <p:spPr>
          <a:xfrm>
            <a:off x="277813" y="6008688"/>
            <a:ext cx="1827824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2800" b="1" dirty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48"/>
          <p:cNvSpPr txBox="1"/>
          <p:nvPr/>
        </p:nvSpPr>
        <p:spPr>
          <a:xfrm>
            <a:off x="1123950" y="1924050"/>
            <a:ext cx="7010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44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48"/>
          <p:cNvSpPr/>
          <p:nvPr/>
        </p:nvSpPr>
        <p:spPr>
          <a:xfrm>
            <a:off x="277813" y="198638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48"/>
          <p:cNvSpPr/>
          <p:nvPr/>
        </p:nvSpPr>
        <p:spPr>
          <a:xfrm>
            <a:off x="277813" y="924120"/>
            <a:ext cx="8737600" cy="3168753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персидского ТАЛИБ - учащийся религиозной школы, студент, ищущий знания.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ТАЛИБАН фундаменталистское исламское движение в Афганистане, сформировавшееся в 1992 из выпускников мусульманских религиозных училищ (медресе), которые открывались в Пакистане для беженцев-пуштунов из соседнего Афганистана. .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3" name="Google Shape;393;p48" descr="http://img.mako.co.il/2013/04/23/Taliban_011_1715383a_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3771" y="4204031"/>
            <a:ext cx="3172842" cy="2399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9"/>
          <p:cNvSpPr txBox="1"/>
          <p:nvPr/>
        </p:nvSpPr>
        <p:spPr>
          <a:xfrm>
            <a:off x="7172325" y="4840288"/>
            <a:ext cx="1441450" cy="70802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000"/>
              <a:buFont typeface="Georgia"/>
              <a:buNone/>
            </a:pPr>
            <a:r>
              <a:rPr lang="ru-RU" sz="40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40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49"/>
          <p:cNvSpPr txBox="1"/>
          <p:nvPr/>
        </p:nvSpPr>
        <p:spPr>
          <a:xfrm>
            <a:off x="1200150" y="3086100"/>
            <a:ext cx="7124700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49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49"/>
          <p:cNvSpPr/>
          <p:nvPr/>
        </p:nvSpPr>
        <p:spPr>
          <a:xfrm>
            <a:off x="265113" y="2343752"/>
            <a:ext cx="8737600" cy="1077218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Кого принято называть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«Скайджекерами»?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3" name="Google Shape;403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3736042"/>
            <a:ext cx="5088384" cy="249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0"/>
          <p:cNvSpPr txBox="1"/>
          <p:nvPr/>
        </p:nvSpPr>
        <p:spPr>
          <a:xfrm>
            <a:off x="7062788" y="6180138"/>
            <a:ext cx="1411287" cy="52387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50"/>
          <p:cNvSpPr txBox="1"/>
          <p:nvPr/>
        </p:nvSpPr>
        <p:spPr>
          <a:xfrm>
            <a:off x="481012" y="6259513"/>
            <a:ext cx="2044073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2800" b="1" dirty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50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50"/>
          <p:cNvSpPr/>
          <p:nvPr/>
        </p:nvSpPr>
        <p:spPr>
          <a:xfrm>
            <a:off x="128588" y="5226050"/>
            <a:ext cx="8737600" cy="623888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Захватчиков самолетов.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50" descr="https://im1-tub-ru.yandex.net/i?id=5060fbce1eca38e16562a2d78c70a031&amp;n=33&amp;h=215&amp;w=3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242" y="1361040"/>
            <a:ext cx="6623342" cy="372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1"/>
          <p:cNvSpPr txBox="1"/>
          <p:nvPr/>
        </p:nvSpPr>
        <p:spPr>
          <a:xfrm>
            <a:off x="7010400" y="5867400"/>
            <a:ext cx="1443038" cy="70802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40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4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51"/>
          <p:cNvSpPr/>
          <p:nvPr/>
        </p:nvSpPr>
        <p:spPr>
          <a:xfrm>
            <a:off x="265113" y="190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p51"/>
          <p:cNvSpPr/>
          <p:nvPr/>
        </p:nvSpPr>
        <p:spPr>
          <a:xfrm>
            <a:off x="265113" y="1319597"/>
            <a:ext cx="8737600" cy="1815882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вид террористической деятельности выступает против социально-политической системы государства или отдельный сторон его деятельности, или конкретных политических личностей.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2" name="Google Shape;422;p51" descr="http://img1.joyreactor.cc/pics/post/full/%D1%84%D0%BB%D0%B0%D0%B3%D0%B8-%D0%BA%D0%B0%D1%80%D1%82%D0%B0-%D0%BC%D0%B8%D1%80%D0%B0-%D1%81%D1%82%D1%80%D0%B0%D0%BD%D1%8B-%D0%BF%D0%B5%D1%81%D0%BE%D1%87%D0%BD%D0%B8%D1%86%D0%B0-1151637.jpeg"/>
          <p:cNvPicPr preferRelativeResize="0"/>
          <p:nvPr/>
        </p:nvPicPr>
        <p:blipFill rotWithShape="1">
          <a:blip r:embed="rId4">
            <a:alphaModFix/>
          </a:blip>
          <a:srcRect b="4177"/>
          <a:stretch/>
        </p:blipFill>
        <p:spPr>
          <a:xfrm>
            <a:off x="1336829" y="3421445"/>
            <a:ext cx="5197136" cy="315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2"/>
          <p:cNvSpPr txBox="1"/>
          <p:nvPr/>
        </p:nvSpPr>
        <p:spPr>
          <a:xfrm>
            <a:off x="7312025" y="5835650"/>
            <a:ext cx="1411288" cy="522288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Google Shape;429;p52"/>
          <p:cNvSpPr txBox="1"/>
          <p:nvPr/>
        </p:nvSpPr>
        <p:spPr>
          <a:xfrm>
            <a:off x="349250" y="5854700"/>
            <a:ext cx="1779406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2800" b="1" dirty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p52">
            <a:hlinkClick r:id="rId3" action="ppaction://hlinksldjump"/>
          </p:cNvPr>
          <p:cNvSpPr/>
          <p:nvPr/>
        </p:nvSpPr>
        <p:spPr>
          <a:xfrm>
            <a:off x="1276350" y="6496050"/>
            <a:ext cx="64389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52"/>
          <p:cNvSpPr/>
          <p:nvPr/>
        </p:nvSpPr>
        <p:spPr>
          <a:xfrm>
            <a:off x="265113" y="190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52"/>
          <p:cNvSpPr/>
          <p:nvPr/>
        </p:nvSpPr>
        <p:spPr>
          <a:xfrm>
            <a:off x="149225" y="4793456"/>
            <a:ext cx="8737600" cy="646113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Политический терроризм</a:t>
            </a:r>
            <a:endParaRPr sz="3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3" name="Google Shape;433;p52" descr="http://moyaokruga.ru/img/image_big/e36cf9c4-73a2-401f-b500-1414af9212b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8656" y="1101183"/>
            <a:ext cx="4734288" cy="355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3"/>
          <p:cNvSpPr txBox="1"/>
          <p:nvPr/>
        </p:nvSpPr>
        <p:spPr>
          <a:xfrm>
            <a:off x="7223125" y="5919788"/>
            <a:ext cx="1443038" cy="70802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000"/>
              <a:buFont typeface="Georgia"/>
              <a:buNone/>
            </a:pPr>
            <a:r>
              <a:rPr lang="ru-RU" sz="40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40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53"/>
          <p:cNvSpPr/>
          <p:nvPr/>
        </p:nvSpPr>
        <p:spPr>
          <a:xfrm>
            <a:off x="149225" y="225425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Google Shape;441;p53"/>
          <p:cNvSpPr/>
          <p:nvPr/>
        </p:nvSpPr>
        <p:spPr>
          <a:xfrm>
            <a:off x="166110" y="972597"/>
            <a:ext cx="8737600" cy="1938992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вид террористической деятельности осуществляется уголовными элементами с целью добиться определённых уступок от властей, запугать власть и население страны с помощью методов насилия и устрашения, формы проявления: заказ убийства, насилие , вымогательство.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2" name="Google Shape;442;p53" descr="http://zaidina.ru/sites/default/files/field/image/naruchniki_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3936" y="3204838"/>
            <a:ext cx="5215959" cy="342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4"/>
          <p:cNvSpPr txBox="1"/>
          <p:nvPr/>
        </p:nvSpPr>
        <p:spPr>
          <a:xfrm>
            <a:off x="7315200" y="5849938"/>
            <a:ext cx="1409700" cy="522287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54"/>
          <p:cNvSpPr txBox="1"/>
          <p:nvPr/>
        </p:nvSpPr>
        <p:spPr>
          <a:xfrm>
            <a:off x="228600" y="5938838"/>
            <a:ext cx="1868648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2800" b="1" dirty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Google Shape;450;p54">
            <a:hlinkClick r:id="rId3" action="ppaction://hlinksldjump"/>
          </p:cNvPr>
          <p:cNvSpPr/>
          <p:nvPr/>
        </p:nvSpPr>
        <p:spPr>
          <a:xfrm>
            <a:off x="1295400" y="6457950"/>
            <a:ext cx="64198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51" name="Google Shape;451;p54"/>
          <p:cNvCxnSpPr/>
          <p:nvPr/>
        </p:nvCxnSpPr>
        <p:spPr>
          <a:xfrm>
            <a:off x="4171950" y="2876550"/>
            <a:ext cx="0" cy="51435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452" name="Google Shape;452;p54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3" name="Google Shape;453;p54"/>
          <p:cNvSpPr/>
          <p:nvPr/>
        </p:nvSpPr>
        <p:spPr>
          <a:xfrm>
            <a:off x="228600" y="4738688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Криминальный терроризм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4" name="Google Shape;454;p54" descr="http://crnews.ru/images/2016/february/22/yb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5148" y="1449768"/>
            <a:ext cx="3744833" cy="285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5"/>
          <p:cNvSpPr txBox="1">
            <a:spLocks noGrp="1"/>
          </p:cNvSpPr>
          <p:nvPr>
            <p:ph type="title"/>
          </p:nvPr>
        </p:nvSpPr>
        <p:spPr>
          <a:xfrm>
            <a:off x="813732" y="964734"/>
            <a:ext cx="7720667" cy="45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 Narrow"/>
              <a:buNone/>
            </a:pPr>
            <a:r>
              <a:rPr lang="ru-RU" sz="324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МАТЕМАТИЧЕСКАЯ РАЗМИНКА</a:t>
            </a:r>
            <a:r>
              <a:rPr lang="ru-RU" sz="324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ru-RU" sz="324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324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300</a:t>
            </a:r>
            <a:endParaRPr dirty="0"/>
          </a:p>
        </p:txBody>
      </p:sp>
      <p:sp>
        <p:nvSpPr>
          <p:cNvPr id="461" name="Google Shape;461;p55"/>
          <p:cNvSpPr txBox="1"/>
          <p:nvPr/>
        </p:nvSpPr>
        <p:spPr>
          <a:xfrm>
            <a:off x="7213600" y="5822950"/>
            <a:ext cx="1568450" cy="769938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400"/>
              <a:buFont typeface="Georgia"/>
              <a:buNone/>
            </a:pPr>
            <a:r>
              <a:rPr lang="ru-RU" sz="44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44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Google Shape;462;p55"/>
          <p:cNvSpPr/>
          <p:nvPr/>
        </p:nvSpPr>
        <p:spPr>
          <a:xfrm>
            <a:off x="265113" y="14605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55"/>
          <p:cNvSpPr/>
          <p:nvPr/>
        </p:nvSpPr>
        <p:spPr>
          <a:xfrm>
            <a:off x="265113" y="1717043"/>
            <a:ext cx="8737600" cy="2640723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вид террористической деятельности заключается в применении или угрозе применения ядерного, химического или бактериологического орудия, радиоактивных и высокотоксичных химических, биологических веществ, а также в угрозе захвата ядерных и иных промышленных объектов, представляющих терроризм.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6"/>
          <p:cNvSpPr txBox="1"/>
          <p:nvPr/>
        </p:nvSpPr>
        <p:spPr>
          <a:xfrm>
            <a:off x="7345363" y="5857875"/>
            <a:ext cx="1584325" cy="585788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200"/>
              <a:buFont typeface="Georgia"/>
              <a:buNone/>
            </a:pPr>
            <a:r>
              <a:rPr lang="ru-RU" sz="32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32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56"/>
          <p:cNvSpPr txBox="1"/>
          <p:nvPr/>
        </p:nvSpPr>
        <p:spPr>
          <a:xfrm>
            <a:off x="296863" y="5772150"/>
            <a:ext cx="1674812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200"/>
              <a:buFont typeface="Arial"/>
              <a:buNone/>
            </a:pPr>
            <a:r>
              <a:rPr lang="ru-RU" sz="3200" b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32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p56">
            <a:hlinkClick r:id="rId3" action="ppaction://hlinksldjump"/>
          </p:cNvPr>
          <p:cNvSpPr/>
          <p:nvPr/>
        </p:nvSpPr>
        <p:spPr>
          <a:xfrm>
            <a:off x="1352550" y="6438900"/>
            <a:ext cx="630555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2" name="Google Shape;472;p56"/>
          <p:cNvSpPr/>
          <p:nvPr/>
        </p:nvSpPr>
        <p:spPr>
          <a:xfrm>
            <a:off x="235228" y="393947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56"/>
          <p:cNvSpPr/>
          <p:nvPr/>
        </p:nvSpPr>
        <p:spPr>
          <a:xfrm>
            <a:off x="192088" y="5016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Технологический терроризм</a:t>
            </a:r>
            <a:endParaRPr sz="32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74" name="Google Shape;474;p56" descr="https://fs00.infourok.ru/images/doc/236/134819/7/img1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3818" y="1049168"/>
            <a:ext cx="5101545" cy="3826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7"/>
          <p:cNvSpPr txBox="1"/>
          <p:nvPr/>
        </p:nvSpPr>
        <p:spPr>
          <a:xfrm>
            <a:off x="7405688" y="5840413"/>
            <a:ext cx="1443037" cy="70802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000"/>
              <a:buFont typeface="Georgia"/>
              <a:buNone/>
            </a:pPr>
            <a:r>
              <a:rPr lang="ru-RU" sz="40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40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57"/>
          <p:cNvSpPr txBox="1"/>
          <p:nvPr/>
        </p:nvSpPr>
        <p:spPr>
          <a:xfrm>
            <a:off x="685800" y="2857500"/>
            <a:ext cx="7943850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Google Shape;482;p57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57"/>
          <p:cNvSpPr/>
          <p:nvPr/>
        </p:nvSpPr>
        <p:spPr>
          <a:xfrm>
            <a:off x="265113" y="1784627"/>
            <a:ext cx="8737600" cy="2615781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вид террористической деятельности заключается в насилии против гражданских лиц. Под актами этого терроризма обычно понимают незаконные задержания, убийства, похищения, пытки и казнь граждан без суда и следствия, выполняемые сотрудниками силовых структур (полицией и иными органами правопорядка). 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/>
        </p:nvSpPr>
        <p:spPr>
          <a:xfrm>
            <a:off x="191271" y="990048"/>
            <a:ext cx="8713788" cy="1384995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ru-RU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называлась революционная организация конца 19 века  одним из основных методов политической борьбы которой  стал ТЕРРОР. </a:t>
            </a:r>
            <a:endParaRPr/>
          </a:p>
        </p:txBody>
      </p:sp>
      <p:sp>
        <p:nvSpPr>
          <p:cNvPr id="210" name="Google Shape;210;p31"/>
          <p:cNvSpPr/>
          <p:nvPr/>
        </p:nvSpPr>
        <p:spPr>
          <a:xfrm>
            <a:off x="7028079" y="5984567"/>
            <a:ext cx="1600200" cy="585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Georgia"/>
              <a:buNone/>
            </a:pPr>
            <a:r>
              <a:rPr lang="ru-RU" sz="32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3200" b="1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433365" y="182905"/>
            <a:ext cx="8229600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ru-RU" sz="3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32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31" descr="http://lipou.somee.com/images.ashx?dec=1&amp;url=uh4QwdELmTlN08VPxglKsqNImCJMsS4KmCVBxcZPugfOt5ZFmP3LlnaO1diNl5ZTydeM1daKuDbDB6X%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1586" y="2509704"/>
            <a:ext cx="5974752" cy="3252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8"/>
          <p:cNvSpPr txBox="1"/>
          <p:nvPr/>
        </p:nvSpPr>
        <p:spPr>
          <a:xfrm>
            <a:off x="7356475" y="5929313"/>
            <a:ext cx="1409700" cy="52387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58"/>
          <p:cNvSpPr txBox="1"/>
          <p:nvPr/>
        </p:nvSpPr>
        <p:spPr>
          <a:xfrm>
            <a:off x="-1" y="6334125"/>
            <a:ext cx="195463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2800" b="1" dirty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Google Shape;491;p58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2" name="Google Shape;492;p58"/>
          <p:cNvSpPr/>
          <p:nvPr/>
        </p:nvSpPr>
        <p:spPr>
          <a:xfrm>
            <a:off x="265113" y="5149850"/>
            <a:ext cx="8737600" cy="492122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 терроризм 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58" descr="https://www.newsko.ru/media/2111247/repressi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113" y="1871670"/>
            <a:ext cx="4496355" cy="254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58" descr="http://03grb.ru/sites/default/files/images/articles/5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633913" y="1633675"/>
            <a:ext cx="4307277" cy="3023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 Narrow"/>
              <a:buNone/>
            </a:pPr>
            <a:r>
              <a:rPr lang="ru-RU" sz="324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МАТЕМАТИЧЕСКАЯ РАЗМИНКА</a:t>
            </a:r>
            <a:br>
              <a:rPr lang="ru-RU" sz="324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324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500</a:t>
            </a:r>
            <a:endParaRPr sz="3240" b="0" i="0" u="none" strike="noStrike" cap="non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1" name="Google Shape;501;p59"/>
          <p:cNvSpPr txBox="1"/>
          <p:nvPr/>
        </p:nvSpPr>
        <p:spPr>
          <a:xfrm>
            <a:off x="7359650" y="5846763"/>
            <a:ext cx="1443038" cy="70802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000"/>
              <a:buFont typeface="Georgia"/>
              <a:buNone/>
            </a:pPr>
            <a:r>
              <a:rPr lang="ru-RU" sz="40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40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Google Shape;502;p59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Google Shape;503;p59"/>
          <p:cNvSpPr/>
          <p:nvPr/>
        </p:nvSpPr>
        <p:spPr>
          <a:xfrm>
            <a:off x="265113" y="1759490"/>
            <a:ext cx="8737600" cy="3465244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вид террористической деятельности основываются на действиях по дезорганизации автоматических информационных систем, создающих угрозу гибели людей, причинение значительного материального ущерба или наступление иных обществ на опасных последствий, основные формы: информационная атака на компьютерную информацию, вычислительные системы, аппаратуру передачи данных?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0"/>
          <p:cNvSpPr txBox="1"/>
          <p:nvPr/>
        </p:nvSpPr>
        <p:spPr>
          <a:xfrm>
            <a:off x="7593013" y="5953125"/>
            <a:ext cx="1409700" cy="52387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60"/>
          <p:cNvSpPr txBox="1"/>
          <p:nvPr/>
        </p:nvSpPr>
        <p:spPr>
          <a:xfrm>
            <a:off x="265113" y="6076950"/>
            <a:ext cx="1890858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2800" b="1" dirty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60">
            <a:hlinkClick r:id="rId3" action="ppaction://hlinksldjump"/>
          </p:cNvPr>
          <p:cNvSpPr/>
          <p:nvPr/>
        </p:nvSpPr>
        <p:spPr>
          <a:xfrm>
            <a:off x="1295400" y="6477000"/>
            <a:ext cx="6438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p60"/>
          <p:cNvSpPr/>
          <p:nvPr/>
        </p:nvSpPr>
        <p:spPr>
          <a:xfrm>
            <a:off x="265113" y="119063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60"/>
          <p:cNvSpPr/>
          <p:nvPr/>
        </p:nvSpPr>
        <p:spPr>
          <a:xfrm>
            <a:off x="265113" y="5241925"/>
            <a:ext cx="8737600" cy="492122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Кибертерроризм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4" name="Google Shape;514;p60" descr="http://i.gosroszakaz.ru/u/a1/71977a347d11e69cf3e92cb51f5eb7/-/%D0%B8%D0%BD%D1%82%D0%B5%D1%80%D0%BD%D0%B5%D1%82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033" y="1255644"/>
            <a:ext cx="3916136" cy="2796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60" descr="http://4.bp.blogspot.com/-PtoqUJDJEVE/UaWXSKTcktI/AAAAAAAAhLk/zgLuxG59yZU/s1600/cyberterrorism2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6663" y="1029578"/>
            <a:ext cx="2552700" cy="179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60" descr="https://im0-tub-ru.yandex.net/i?id=ef8edaeca5bac603a3126dfb0edd48e7&amp;n=33&amp;h=215&amp;w=4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7768" y="2950144"/>
            <a:ext cx="4276725" cy="204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1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 Narrow"/>
              <a:buNone/>
            </a:pPr>
            <a: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МАТЕМАТИЧЕСКИЕ ЗАГАДКИ</a:t>
            </a:r>
            <a:b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100</a:t>
            </a:r>
            <a:endParaRPr sz="3000" b="0" i="0" u="none" strike="noStrike" cap="non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3" name="Google Shape;523;p61"/>
          <p:cNvSpPr txBox="1"/>
          <p:nvPr/>
        </p:nvSpPr>
        <p:spPr>
          <a:xfrm>
            <a:off x="7097713" y="5656263"/>
            <a:ext cx="1443037" cy="70802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000"/>
              <a:buFont typeface="Georgia"/>
              <a:buNone/>
            </a:pPr>
            <a:r>
              <a:rPr lang="ru-RU" sz="40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40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4" name="Google Shape;524;p61"/>
          <p:cNvSpPr/>
          <p:nvPr/>
        </p:nvSpPr>
        <p:spPr>
          <a:xfrm>
            <a:off x="0" y="6096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0470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Google Shape;525;p61"/>
          <p:cNvSpPr/>
          <p:nvPr/>
        </p:nvSpPr>
        <p:spPr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0470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6" name="Google Shape;526;p61">
            <a:hlinkClick r:id="rId4" action="ppaction://hlinksldjump"/>
          </p:cNvPr>
          <p:cNvSpPr/>
          <p:nvPr/>
        </p:nvSpPr>
        <p:spPr>
          <a:xfrm>
            <a:off x="203200" y="358775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7" name="Google Shape;527;p61"/>
          <p:cNvSpPr/>
          <p:nvPr/>
        </p:nvSpPr>
        <p:spPr>
          <a:xfrm>
            <a:off x="265113" y="1901825"/>
            <a:ext cx="8737600" cy="1938992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случае обнаружения подозрительного предмета, который может оказаться взрывным устройством необходимо: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Незамедлительно сообщить о находке в полицию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б. Отойти подальше, не трогать обнаруженный предмет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Никому ничего не говорить, чтобы не было паники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8" name="Google Shape;528;p61" descr="http://slrgel.ru/wp-content/uploads/http-pit.dirty_.ru-lepro-141-2012-05-10-10405-043251-a9b8e50e7a5fb29e18f763228ad51df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4031" y="4080303"/>
            <a:ext cx="3499882" cy="262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2"/>
          <p:cNvSpPr txBox="1"/>
          <p:nvPr/>
        </p:nvSpPr>
        <p:spPr>
          <a:xfrm>
            <a:off x="7373938" y="6057900"/>
            <a:ext cx="1409700" cy="52387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5" name="Google Shape;535;p62"/>
          <p:cNvSpPr txBox="1"/>
          <p:nvPr/>
        </p:nvSpPr>
        <p:spPr>
          <a:xfrm>
            <a:off x="127000" y="6199188"/>
            <a:ext cx="185280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2800" b="1" dirty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6" name="Google Shape;536;p62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Google Shape;537;p62"/>
          <p:cNvSpPr/>
          <p:nvPr/>
        </p:nvSpPr>
        <p:spPr>
          <a:xfrm>
            <a:off x="265113" y="1361859"/>
            <a:ext cx="8737600" cy="1815882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случае обнаружения подозрительного предмета, который может оказаться взрывным устройством, необходимо: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Незамедлительно сообщить о находке в полицию</a:t>
            </a:r>
            <a:endParaRPr sz="2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8" name="Google Shape;538;p62" descr="https://ruobr.ru/media/kiosk/359d4dda272f4513978d79e75cc9697c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6727" y="3679054"/>
            <a:ext cx="3836911" cy="203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62" descr="http://www.gorodkovrov.ru/uploads/images/00/00/63/2014/01/13/d05e99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788" y="3679054"/>
            <a:ext cx="3921904" cy="2082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 Narrow"/>
              <a:buNone/>
            </a:pPr>
            <a: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МАТЕМАТИЧЕСКИЕ ЗАГАДКИ</a:t>
            </a:r>
            <a:b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200</a:t>
            </a:r>
            <a:endParaRPr/>
          </a:p>
        </p:txBody>
      </p:sp>
      <p:sp>
        <p:nvSpPr>
          <p:cNvPr id="546" name="Google Shape;546;p63"/>
          <p:cNvSpPr txBox="1"/>
          <p:nvPr/>
        </p:nvSpPr>
        <p:spPr>
          <a:xfrm>
            <a:off x="7286625" y="5849938"/>
            <a:ext cx="1441450" cy="706437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000"/>
              <a:buFont typeface="Georgia"/>
              <a:buNone/>
            </a:pPr>
            <a:r>
              <a:rPr lang="ru-RU" sz="40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40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7" name="Google Shape;547;p63"/>
          <p:cNvSpPr/>
          <p:nvPr/>
        </p:nvSpPr>
        <p:spPr>
          <a:xfrm>
            <a:off x="265113" y="3048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8" name="Google Shape;548;p63"/>
          <p:cNvSpPr/>
          <p:nvPr/>
        </p:nvSpPr>
        <p:spPr>
          <a:xfrm>
            <a:off x="193675" y="1820863"/>
            <a:ext cx="8737600" cy="2554545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Если вы услышали стрельбу на улице, нужно: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Не подниматься выше уровня подоконника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б. Пойти посмотреть, откуда слышны выстрелы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Стоять у окна, если оно закрыто занавеской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9" name="Google Shape;549;p63" descr="http://files.vm.ru/photo/vecherka/2013/04/doc69sfqykejuo1ccpwthdt_800_48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687" y="4644752"/>
            <a:ext cx="3010747" cy="200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3" descr="http://el-ab.ru/foto3.png?i=46336&amp;k=rebenok-smotrit-v-okno-fot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8176" y="4653246"/>
            <a:ext cx="2212523" cy="1997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4"/>
          <p:cNvSpPr txBox="1"/>
          <p:nvPr/>
        </p:nvSpPr>
        <p:spPr>
          <a:xfrm>
            <a:off x="7423150" y="6113463"/>
            <a:ext cx="1409700" cy="522287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64"/>
          <p:cNvSpPr txBox="1"/>
          <p:nvPr/>
        </p:nvSpPr>
        <p:spPr>
          <a:xfrm>
            <a:off x="171450" y="6113463"/>
            <a:ext cx="1525588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8" name="Google Shape;558;p64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9" name="Google Shape;559;p64"/>
          <p:cNvSpPr/>
          <p:nvPr/>
        </p:nvSpPr>
        <p:spPr>
          <a:xfrm>
            <a:off x="265113" y="2015447"/>
            <a:ext cx="8737600" cy="1077218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вы услышали стрельбу на улице, нужно: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Не подниматься выше уровня подоконника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0" name="Google Shape;560;p64"/>
          <p:cNvPicPr preferRelativeResize="0"/>
          <p:nvPr/>
        </p:nvPicPr>
        <p:blipFill rotWithShape="1">
          <a:blip r:embed="rId4">
            <a:alphaModFix/>
          </a:blip>
          <a:srcRect l="15241" t="7671" r="20193" b="17076"/>
          <a:stretch/>
        </p:blipFill>
        <p:spPr>
          <a:xfrm>
            <a:off x="1544715" y="3486130"/>
            <a:ext cx="4714043" cy="3090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 Narrow"/>
              <a:buNone/>
            </a:pPr>
            <a: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МАТЕМАТИЧЕСКИЕ ЗАГАДКИ</a:t>
            </a:r>
            <a:b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300</a:t>
            </a:r>
            <a:endParaRPr/>
          </a:p>
        </p:txBody>
      </p:sp>
      <p:sp>
        <p:nvSpPr>
          <p:cNvPr id="567" name="Google Shape;567;p65"/>
          <p:cNvSpPr txBox="1"/>
          <p:nvPr/>
        </p:nvSpPr>
        <p:spPr>
          <a:xfrm>
            <a:off x="7227888" y="5916613"/>
            <a:ext cx="1443037" cy="70802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000"/>
              <a:buFont typeface="Georgia"/>
              <a:buNone/>
            </a:pPr>
            <a:r>
              <a:rPr lang="ru-RU" sz="40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40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8" name="Google Shape;568;p65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9" name="Google Shape;569;p65"/>
          <p:cNvSpPr/>
          <p:nvPr/>
        </p:nvSpPr>
        <p:spPr>
          <a:xfrm>
            <a:off x="265113" y="1282669"/>
            <a:ext cx="8737600" cy="4524315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вы оказались в числе заложников: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Нужно вести себя вызывающе, глядя террористам прямо в глаза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б. Необходимо переносить лишения, унижения  и оскорбления, не смотреть террористам прямо в глаза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Можно, не спрашивая разрешения у террористов, совершать любые действия (сесть, встать, попить, сходить в туалет)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6"/>
          <p:cNvSpPr txBox="1"/>
          <p:nvPr/>
        </p:nvSpPr>
        <p:spPr>
          <a:xfrm>
            <a:off x="6934200" y="5881688"/>
            <a:ext cx="1819275" cy="522287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6" name="Google Shape;576;p66"/>
          <p:cNvSpPr txBox="1"/>
          <p:nvPr/>
        </p:nvSpPr>
        <p:spPr>
          <a:xfrm>
            <a:off x="192088" y="5957888"/>
            <a:ext cx="15684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66">
            <a:hlinkClick r:id="rId3" action="ppaction://hlinksldjump"/>
          </p:cNvPr>
          <p:cNvSpPr/>
          <p:nvPr/>
        </p:nvSpPr>
        <p:spPr>
          <a:xfrm>
            <a:off x="1295400" y="6477000"/>
            <a:ext cx="6438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66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9" name="Google Shape;579;p66"/>
          <p:cNvSpPr/>
          <p:nvPr/>
        </p:nvSpPr>
        <p:spPr>
          <a:xfrm>
            <a:off x="192088" y="1510160"/>
            <a:ext cx="8737600" cy="2554545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вы оказались в числе заложников: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б. Необходимо переносить лишения, унижения  и оскорбления, не смотреть террористам прямо в глаза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0" name="Google Shape;580;p66" descr="http://chelspasatel.ru/pics/uploads/1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0212" y="4143622"/>
            <a:ext cx="2381250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7"/>
          <p:cNvSpPr txBox="1"/>
          <p:nvPr/>
        </p:nvSpPr>
        <p:spPr>
          <a:xfrm>
            <a:off x="7124700" y="5832475"/>
            <a:ext cx="1693863" cy="831850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800"/>
              <a:buFont typeface="Georgia"/>
              <a:buNone/>
            </a:pPr>
            <a:r>
              <a:rPr lang="ru-RU" sz="4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4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7" name="Google Shape;587;p67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8" name="Google Shape;588;p67"/>
          <p:cNvSpPr/>
          <p:nvPr/>
        </p:nvSpPr>
        <p:spPr>
          <a:xfrm>
            <a:off x="265113" y="1532770"/>
            <a:ext cx="8737600" cy="3108543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 время проведения спецслужбами операции по вашему освобождению вы должны: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Лежать на полу лицом вниз, закрыв голову руками и не двигаясь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б. Бежать навстречу сотрудникам спецслужб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Если есть возможность, прорываться к окнам и дверным проемам</a:t>
            </a:r>
            <a:endParaRPr sz="2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9" name="Google Shape;589;p67" descr="http://s9.imgsource.ru/JgWswflEtlNWjVMzihmUOV09WGc=/fit-in/800x600/filters:filters:format%28webp%29:fill%28fff,true%29/https:/32931.selcdn.ru/aggregator/images/offers/e0/7e/e07e57b3-c046-419a-8f17-1fd34785236f.jpg"/>
          <p:cNvSpPr/>
          <p:nvPr/>
        </p:nvSpPr>
        <p:spPr>
          <a:xfrm>
            <a:off x="4541838" y="-3651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0" name="Google Shape;590;p67" descr="http://s9.imgsource.ru/JgWswflEtlNWjVMzihmUOV09WGc=/fit-in/800x600/filters:filters:format%28webp%29:fill%28fff,true%29/https:/32931.selcdn.ru/aggregator/images/offers/e0/7e/e07e57b3-c046-419a-8f17-1fd34785236f.jpg"/>
          <p:cNvSpPr/>
          <p:nvPr/>
        </p:nvSpPr>
        <p:spPr>
          <a:xfrm>
            <a:off x="4694238" y="-2127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1" name="Google Shape;591;p67" descr="http://s9.imgsource.ru/JgWswflEtlNWjVMzihmUOV09WGc=/fit-in/800x600/filters:filters:format%28webp%29:fill%28fff,true%29/https:/32931.selcdn.ru/aggregator/images/offers/e0/7e/e07e57b3-c046-419a-8f17-1fd34785236f.jpg"/>
          <p:cNvSpPr/>
          <p:nvPr/>
        </p:nvSpPr>
        <p:spPr>
          <a:xfrm>
            <a:off x="4846638" y="-603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2" name="Google Shape;592;p67" descr="http://avufa.ru/wp-content/uploads/2015/01/i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9881" y="4823287"/>
            <a:ext cx="2761557" cy="1841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2" descr="http://upyourpic.org/images/201405/weivqa7lv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925" y="4014961"/>
            <a:ext cx="5304747" cy="267733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 txBox="1"/>
          <p:nvPr/>
        </p:nvSpPr>
        <p:spPr>
          <a:xfrm>
            <a:off x="669925" y="923677"/>
            <a:ext cx="8216900" cy="3785652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НАРОДНАЯ ВОЛЯ — революционная народническая организация, возникшая в 1879 году после раскола организации «Земля и воля» и распада террористической группы «Свобода или смерть», поставившая основной целью принуждение правительства к демократическим реформам, после которых можно было бы проводить борьбу за социальное преобразование общества. 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Одним из основных методов политической борьбы «Народной воли» стал террор.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7439025" y="5780088"/>
            <a:ext cx="1460500" cy="70802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4000"/>
              <a:buFont typeface="Georgia"/>
              <a:buNone/>
            </a:pPr>
            <a:r>
              <a:rPr lang="ru-RU" sz="40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 action="ppaction://hlinksldjump"/>
              </a:rPr>
              <a:t>назад</a:t>
            </a:r>
            <a:endParaRPr sz="4000" b="1">
              <a:solidFill>
                <a:srgbClr val="66FF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669925" y="187275"/>
            <a:ext cx="8229600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Narrow"/>
              <a:buNone/>
            </a:pPr>
            <a:r>
              <a:rPr lang="ru-RU" sz="32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3200" b="1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2" name="Google Shape;222;p32" descr="http://www.%D0%BA%D0%BB%D1%83%D0%B1-%D0%BC%D0%B0%D0%BC.%D1%80%D1%84/images/65627144.gif"/>
          <p:cNvSpPr/>
          <p:nvPr/>
        </p:nvSpPr>
        <p:spPr>
          <a:xfrm>
            <a:off x="4541838" y="-3651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32" descr="http://www.%D0%BA%D0%BB%D1%83%D0%B1-%D0%BC%D0%B0%D0%BC.%D1%80%D1%84/images/65627144.gif"/>
          <p:cNvSpPr/>
          <p:nvPr/>
        </p:nvSpPr>
        <p:spPr>
          <a:xfrm>
            <a:off x="4694238" y="-2127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8"/>
          <p:cNvSpPr txBox="1"/>
          <p:nvPr/>
        </p:nvSpPr>
        <p:spPr>
          <a:xfrm>
            <a:off x="7181850" y="5907088"/>
            <a:ext cx="1411288" cy="522287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9" name="Google Shape;599;p68">
            <a:hlinkClick r:id="rId3" action="ppaction://hlinksldjump"/>
          </p:cNvPr>
          <p:cNvSpPr/>
          <p:nvPr/>
        </p:nvSpPr>
        <p:spPr>
          <a:xfrm>
            <a:off x="1257300" y="6477000"/>
            <a:ext cx="645795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0" name="Google Shape;600;p68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1" name="Google Shape;601;p68"/>
          <p:cNvSpPr/>
          <p:nvPr/>
        </p:nvSpPr>
        <p:spPr>
          <a:xfrm>
            <a:off x="280988" y="1762850"/>
            <a:ext cx="8737600" cy="2062103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 время проведения спецслужбами операции по вашему освобождению вы должны: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Лежать на полу лицом вниз, закрыв голову руками и не двигаясь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2" name="Google Shape;602;p68" descr="https://ds03.infourok.ru/uploads/ex/09f7/0002f026-b3f04fca/hello_html_m1177c03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2238" y="4204888"/>
            <a:ext cx="2817550" cy="2462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 Narrow"/>
              <a:buNone/>
            </a:pPr>
            <a: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МАТЕМАТИЧЕСКИЕ ЗАГАДКИ</a:t>
            </a:r>
            <a:b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500</a:t>
            </a:r>
            <a:endParaRPr/>
          </a:p>
        </p:txBody>
      </p:sp>
      <p:sp>
        <p:nvSpPr>
          <p:cNvPr id="609" name="Google Shape;609;p69"/>
          <p:cNvSpPr txBox="1"/>
          <p:nvPr/>
        </p:nvSpPr>
        <p:spPr>
          <a:xfrm>
            <a:off x="7265988" y="5969000"/>
            <a:ext cx="1443037" cy="70802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000"/>
              <a:buFont typeface="Georgia"/>
              <a:buNone/>
            </a:pPr>
            <a:r>
              <a:rPr lang="ru-RU" sz="40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40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0" name="Google Shape;610;p69"/>
          <p:cNvSpPr/>
          <p:nvPr/>
        </p:nvSpPr>
        <p:spPr>
          <a:xfrm>
            <a:off x="265113" y="571500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1" name="Google Shape;611;p69"/>
          <p:cNvSpPr/>
          <p:nvPr/>
        </p:nvSpPr>
        <p:spPr>
          <a:xfrm>
            <a:off x="265113" y="1510021"/>
            <a:ext cx="8737600" cy="461962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Чем опасен телефонный терроризм?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2" name="Google Shape;612;p69" descr="http://ukrainepress.ru/wp-content/uploads/2012/04/bb7df7f648331def50e99fb38d1f012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431" y="2315592"/>
            <a:ext cx="3437138" cy="343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69" descr="http://user.vse42.ru/files/P_S1280x820q80/Wnone/ui-534f4793869765.64197851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0361" y="2422123"/>
            <a:ext cx="4727827" cy="3028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0"/>
          <p:cNvSpPr txBox="1"/>
          <p:nvPr/>
        </p:nvSpPr>
        <p:spPr>
          <a:xfrm>
            <a:off x="7424738" y="5976938"/>
            <a:ext cx="1409700" cy="522287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p70"/>
          <p:cNvSpPr txBox="1"/>
          <p:nvPr/>
        </p:nvSpPr>
        <p:spPr>
          <a:xfrm>
            <a:off x="495299" y="5976938"/>
            <a:ext cx="1803283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2800" b="1" dirty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p70"/>
          <p:cNvSpPr txBox="1"/>
          <p:nvPr/>
        </p:nvSpPr>
        <p:spPr>
          <a:xfrm>
            <a:off x="609600" y="381000"/>
            <a:ext cx="80772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2" name="Google Shape;622;p70">
            <a:hlinkClick r:id="rId3" action="ppaction://hlinksldjump"/>
          </p:cNvPr>
          <p:cNvSpPr/>
          <p:nvPr/>
        </p:nvSpPr>
        <p:spPr>
          <a:xfrm>
            <a:off x="1257300" y="6477000"/>
            <a:ext cx="649605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3" name="Google Shape;623;p70"/>
          <p:cNvSpPr/>
          <p:nvPr/>
        </p:nvSpPr>
        <p:spPr>
          <a:xfrm>
            <a:off x="265113" y="144447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4" name="Google Shape;624;p70"/>
          <p:cNvSpPr/>
          <p:nvPr/>
        </p:nvSpPr>
        <p:spPr>
          <a:xfrm>
            <a:off x="279400" y="882866"/>
            <a:ext cx="8737600" cy="3170099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000"/>
              <a:buFont typeface="Arial Narrow"/>
              <a:buAutoNum type="arabicPeriod"/>
            </a:pPr>
            <a:r>
              <a:rPr lang="ru-RU" sz="2000" b="1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Отвлечение спецслужб от реальных заданий. Нередко это сопровождается большими тратами на поддержание работоспособности специальных устройств для разминирования, затратами на топливо для спец транспорта.</a:t>
            </a:r>
            <a:endParaRPr/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AutoNum type="arabicPeriod"/>
            </a:pPr>
            <a:r>
              <a:rPr lang="ru-RU" sz="2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Срыв работы важного предприятия, например, аэропорта, ж/д вокзала или электростанции, что так же приводит к значительным убыткам.</a:t>
            </a:r>
            <a:endParaRPr/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AutoNum type="arabicPeriod"/>
            </a:pPr>
            <a:r>
              <a:rPr lang="ru-RU" sz="2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Спровоцированная паника в общественном месте с большим скоплением людей может привести к человеческим жертвам.</a:t>
            </a:r>
            <a:endParaRPr/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Narrow"/>
              <a:buAutoNum type="arabicPeriod"/>
            </a:pPr>
            <a:r>
              <a:rPr lang="ru-RU" sz="2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 называемый эффект «Сказки про лживого пастушка», то есть спецслужбы могут не отреагировать на очередной вызов, являющийся истинным</a:t>
            </a:r>
            <a:endParaRPr sz="2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5" name="Google Shape;625;p70" descr="http://www.rbash.pnzreg.ru/files/bashmakovo_pnzreg_ru/news/2015/avgust/9f0fa08df91416b17a8264b063b8c757_640_480_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643" y="4356701"/>
            <a:ext cx="3565041" cy="213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70" descr="http://tv-mig.ru/upload/iblock/010/010c9bb63e7a3b48d00adf7735d7388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46" y="4356701"/>
            <a:ext cx="3549032" cy="231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/>
        </p:nvSpPr>
        <p:spPr>
          <a:xfrm>
            <a:off x="681037" y="1760538"/>
            <a:ext cx="8103393" cy="1815882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ru-RU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Спортсмены какой страны во время Олимпийских игр в Мюнхене в 1972 году были захвачены террористами в качестве заложников и погибли?</a:t>
            </a:r>
            <a:endParaRPr sz="2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6781800" y="5675313"/>
            <a:ext cx="1600200" cy="585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Georgia"/>
              <a:buNone/>
            </a:pPr>
            <a:r>
              <a:rPr lang="ru-RU" sz="32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3200" b="1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554831" y="471724"/>
            <a:ext cx="8229600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ru-RU" sz="40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40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32" name="Google Shape;232;p33" descr="http://nyut.am/disk/03-02-16/4dd931b0ad5e54d5494dd1ce3c58657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656" y="3985449"/>
            <a:ext cx="3721638" cy="227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/>
        </p:nvSpPr>
        <p:spPr>
          <a:xfrm>
            <a:off x="7275513" y="5945188"/>
            <a:ext cx="1411287" cy="52387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34"/>
          <p:cNvSpPr txBox="1"/>
          <p:nvPr/>
        </p:nvSpPr>
        <p:spPr>
          <a:xfrm>
            <a:off x="374650" y="5927725"/>
            <a:ext cx="170582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</a:t>
            </a:r>
            <a:endParaRPr sz="2800" b="1" dirty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34">
            <a:hlinkClick r:id="rId3" action="ppaction://hlinksldjump"/>
          </p:cNvPr>
          <p:cNvSpPr/>
          <p:nvPr/>
        </p:nvSpPr>
        <p:spPr>
          <a:xfrm>
            <a:off x="1371600" y="6477000"/>
            <a:ext cx="634365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457199" y="5226729"/>
            <a:ext cx="8154140" cy="52322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ru-RU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Израиля</a:t>
            </a:r>
            <a:endParaRPr sz="2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457199" y="228600"/>
            <a:ext cx="8229600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ru-RU" sz="40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40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43" name="Google Shape;243;p34" descr="http://old.zavtra.ru/media/uploads/news/olympic_traged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120" y="1260628"/>
            <a:ext cx="2588405" cy="345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4" descr="http://gdb.rferl.org/5AA935E6-1A07-4C68-A49D-6A668D92F7E0_cx0_cy2_cw0_mw1024_mh1024_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1383" y="1143000"/>
            <a:ext cx="4443535" cy="391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/>
        </p:nvSpPr>
        <p:spPr>
          <a:xfrm>
            <a:off x="536576" y="1290530"/>
            <a:ext cx="8167687" cy="2554545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Убийство премьер-министра П.А.Столыпина в 1911 году совершено: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Эсерами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	Анархистами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	Коммунистами </a:t>
            </a:r>
            <a:endParaRPr/>
          </a:p>
        </p:txBody>
      </p:sp>
      <p:sp>
        <p:nvSpPr>
          <p:cNvPr id="251" name="Google Shape;251;p35"/>
          <p:cNvSpPr txBox="1"/>
          <p:nvPr/>
        </p:nvSpPr>
        <p:spPr>
          <a:xfrm>
            <a:off x="7129463" y="5735638"/>
            <a:ext cx="1574800" cy="584200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200"/>
              <a:buFont typeface="Georgia"/>
              <a:buNone/>
            </a:pPr>
            <a:r>
              <a:rPr lang="ru-RU" sz="32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</a:t>
            </a:r>
            <a:r>
              <a:rPr lang="ru-RU" sz="3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Т</a:t>
            </a:r>
            <a:endParaRPr sz="320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35"/>
          <p:cNvSpPr txBox="1">
            <a:spLocks noGrp="1"/>
          </p:cNvSpPr>
          <p:nvPr>
            <p:ph type="title"/>
          </p:nvPr>
        </p:nvSpPr>
        <p:spPr>
          <a:xfrm>
            <a:off x="474663" y="311926"/>
            <a:ext cx="8229600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40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53" name="Google Shape;253;p35" descr="http://smartnews.ru/storage/c/2012/11/19/1353315328_233977_44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640" y="2461269"/>
            <a:ext cx="3620120" cy="410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/>
        </p:nvSpPr>
        <p:spPr>
          <a:xfrm>
            <a:off x="6811963" y="5986463"/>
            <a:ext cx="1409700" cy="523875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Georgia"/>
              <a:buNone/>
            </a:pPr>
            <a:r>
              <a:rPr lang="ru-RU" sz="2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НАЗАД</a:t>
            </a:r>
            <a:endParaRPr sz="28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36"/>
          <p:cNvSpPr txBox="1"/>
          <p:nvPr/>
        </p:nvSpPr>
        <p:spPr>
          <a:xfrm>
            <a:off x="333375" y="6008688"/>
            <a:ext cx="183098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</a:t>
            </a:r>
            <a:r>
              <a:rPr lang="ru-RU" sz="2800" b="0" dirty="0">
                <a:solidFill>
                  <a:srgbClr val="66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</a:t>
            </a:r>
            <a:endParaRPr sz="2800" b="0" dirty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0" y="228600"/>
            <a:ext cx="4953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36">
            <a:hlinkClick r:id="rId3" action="ppaction://hlinksldjump"/>
          </p:cNvPr>
          <p:cNvSpPr/>
          <p:nvPr/>
        </p:nvSpPr>
        <p:spPr>
          <a:xfrm>
            <a:off x="1276350" y="6515100"/>
            <a:ext cx="6477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0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36"/>
          <p:cNvSpPr txBox="1"/>
          <p:nvPr/>
        </p:nvSpPr>
        <p:spPr>
          <a:xfrm>
            <a:off x="257968" y="1238250"/>
            <a:ext cx="8723313" cy="156966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Дмитрием Богровым — террористом одиночкой, революционером анархистом. 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ни одна политическая партия не взяла на себя ответственность за это убийство.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36"/>
          <p:cNvSpPr/>
          <p:nvPr/>
        </p:nvSpPr>
        <p:spPr>
          <a:xfrm>
            <a:off x="257968" y="265714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5" name="Google Shape;265;p36" descr="http://3.bp.blogspot.com/-FixC3eF4YfU/TnMQKWtY7RI/AAAAAAAAAx8/fHEEn1cBRRA/s1600/bfec80d78e4eece86ef0d045417beed8_X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129" y="2976601"/>
            <a:ext cx="5726426" cy="340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 Narrow"/>
              <a:buNone/>
            </a:pPr>
            <a:r>
              <a:rPr lang="ru-RU" sz="3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ЧИСЛА В ПОСЛОВИЦАХ И ПОГОВОРКАХ</a:t>
            </a:r>
            <a:br>
              <a:rPr lang="ru-RU" sz="3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3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400</a:t>
            </a:r>
            <a:endParaRPr sz="5400" b="0" i="0" u="none" strike="noStrike" cap="non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2" name="Google Shape;272;p37"/>
          <p:cNvSpPr txBox="1"/>
          <p:nvPr/>
        </p:nvSpPr>
        <p:spPr>
          <a:xfrm>
            <a:off x="7115699" y="6166035"/>
            <a:ext cx="1600200" cy="584200"/>
          </a:xfrm>
          <a:prstGeom prst="rect">
            <a:avLst/>
          </a:prstGeom>
          <a:gradFill>
            <a:gsLst>
              <a:gs pos="0">
                <a:srgbClr val="CC7172"/>
              </a:gs>
              <a:gs pos="100000">
                <a:srgbClr val="F58B8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200"/>
              <a:buFont typeface="Georgia"/>
              <a:buNone/>
            </a:pPr>
            <a:r>
              <a:rPr lang="ru-RU" sz="32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/>
              </a:rPr>
              <a:t>ОТВЕТ</a:t>
            </a:r>
            <a:endParaRPr sz="3200" b="1">
              <a:solidFill>
                <a:srgbClr val="66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37"/>
          <p:cNvSpPr/>
          <p:nvPr/>
        </p:nvSpPr>
        <p:spPr>
          <a:xfrm>
            <a:off x="265113" y="393946"/>
            <a:ext cx="8737600" cy="58420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279401" y="1193275"/>
            <a:ext cx="8723312" cy="1569660"/>
          </a:xfrm>
          <a:prstGeom prst="rect">
            <a:avLst/>
          </a:prstGeom>
          <a:solidFill>
            <a:schemeClr val="accent2"/>
          </a:solidFill>
          <a:ln w="15225" cap="flat" cmpd="sng">
            <a:solidFill>
              <a:schemeClr val="lt1">
                <a:alpha val="24705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ru-RU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Первая женщина в России, казненная за политическое преступление (теракт в отношении императора Александра II).</a:t>
            </a:r>
            <a:endParaRPr sz="3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5" name="Google Shape;275;p37" descr="http://panevin.ru/uploads/calendar/1881/ubiystvo_imperatora_vserossiyskogo_102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401" y="3028777"/>
            <a:ext cx="5796101" cy="3016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7" descr="http://www.nlr.ru/res/refer/romanov/images/12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530286" y="3028777"/>
            <a:ext cx="1894623" cy="3016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Другая 21">
      <a:dk1>
        <a:srgbClr val="000000"/>
      </a:dk1>
      <a:lt1>
        <a:srgbClr val="FFFFFF"/>
      </a:lt1>
      <a:dk2>
        <a:srgbClr val="C00000"/>
      </a:dk2>
      <a:lt2>
        <a:srgbClr val="FCAABC"/>
      </a:lt2>
      <a:accent1>
        <a:srgbClr val="C00000"/>
      </a:accent1>
      <a:accent2>
        <a:srgbClr val="C00000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C0C0C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изонт">
  <a:themeElements>
    <a:clrScheme name="Другая 21">
      <a:dk1>
        <a:srgbClr val="000000"/>
      </a:dk1>
      <a:lt1>
        <a:srgbClr val="FFFFFF"/>
      </a:lt1>
      <a:dk2>
        <a:srgbClr val="C00000"/>
      </a:dk2>
      <a:lt2>
        <a:srgbClr val="FCAABC"/>
      </a:lt2>
      <a:accent1>
        <a:srgbClr val="C00000"/>
      </a:accent1>
      <a:accent2>
        <a:srgbClr val="C00000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C0C0C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1415</Words>
  <Application>Microsoft Office PowerPoint</Application>
  <PresentationFormat>Экран (4:3)</PresentationFormat>
  <Paragraphs>293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Georgia</vt:lpstr>
      <vt:lpstr>Arial Narrow</vt:lpstr>
      <vt:lpstr>Times New Roman</vt:lpstr>
      <vt:lpstr>Горизонт</vt:lpstr>
      <vt:lpstr>Горизонт</vt:lpstr>
      <vt:lpstr>Презентация PowerPoint</vt:lpstr>
      <vt:lpstr>Презентация PowerPoint</vt:lpstr>
      <vt:lpstr>1</vt:lpstr>
      <vt:lpstr>Презентация PowerPoint</vt:lpstr>
      <vt:lpstr>Презентация PowerPoint</vt:lpstr>
      <vt:lpstr>Презентация PowerPoint</vt:lpstr>
      <vt:lpstr>3</vt:lpstr>
      <vt:lpstr>Презентация PowerPoint</vt:lpstr>
      <vt:lpstr>ЧИСЛА В ПОСЛОВИЦАХ И ПОГОВОРКАХ 400</vt:lpstr>
      <vt:lpstr>Презентация PowerPoint</vt:lpstr>
      <vt:lpstr>ЧИСЛА В ПОСЛОВИЦАХ И ПОГОВОРКАХ 500</vt:lpstr>
      <vt:lpstr>Презентация PowerPoint</vt:lpstr>
      <vt:lpstr>Презентация PowerPoint</vt:lpstr>
      <vt:lpstr>Презентация PowerPoint</vt:lpstr>
      <vt:lpstr>БЕЗ СМЕКАЛКИ НИКУДА! 200</vt:lpstr>
      <vt:lpstr>Презентация PowerPoint</vt:lpstr>
      <vt:lpstr>БЕЗ СМЕКАЛКИ НИКУДА! 300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МАТЕМАТИЧЕСКАЯ РАЗМИНКА 300</vt:lpstr>
      <vt:lpstr>Презентация PowerPoint</vt:lpstr>
      <vt:lpstr>Презентация PowerPoint</vt:lpstr>
      <vt:lpstr>Презентация PowerPoint</vt:lpstr>
      <vt:lpstr>МАТЕМАТИЧЕСКАЯ РАЗМИНКА 500</vt:lpstr>
      <vt:lpstr>Презентация PowerPoint</vt:lpstr>
      <vt:lpstr>МАТЕМАТИЧЕСКИЕ ЗАГАДКИ 100</vt:lpstr>
      <vt:lpstr>Презентация PowerPoint</vt:lpstr>
      <vt:lpstr> МАТЕМАТИЧЕСКИЕ ЗАГАДКИ 200</vt:lpstr>
      <vt:lpstr>Презентация PowerPoint</vt:lpstr>
      <vt:lpstr>МАТЕМАТИЧЕСКИЕ ЗАГАДКИ 300</vt:lpstr>
      <vt:lpstr>Презентация PowerPoint</vt:lpstr>
      <vt:lpstr>Презентация PowerPoint</vt:lpstr>
      <vt:lpstr>Презентация PowerPoint</vt:lpstr>
      <vt:lpstr>МАТЕМАТИЧЕСКИЕ ЗАГАДКИ 500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Kseniy</cp:lastModifiedBy>
  <cp:revision>12</cp:revision>
  <dcterms:modified xsi:type="dcterms:W3CDTF">2022-06-22T12:08:10Z</dcterms:modified>
</cp:coreProperties>
</file>